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93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93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93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D483D6C6-D281-4A8F-83D0-F065C57D7AE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3EB05D08-3538-482A-8948-19F6E20C87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7365"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5736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r>
              <a:rPr lang="en-US"/>
              <a:t>Social Engineering and Sustainable Development</a:t>
            </a:r>
          </a:p>
        </p:txBody>
      </p:sp>
      <p:sp>
        <p:nvSpPr>
          <p:cNvPr id="25" name="Rectangle 25"/>
          <p:cNvSpPr>
            <a:spLocks noGrp="1" noChangeArrowheads="1"/>
          </p:cNvSpPr>
          <p:nvPr>
            <p:ph type="sldNum" sz="quarter" idx="12"/>
          </p:nvPr>
        </p:nvSpPr>
        <p:spPr/>
        <p:txBody>
          <a:bodyPr/>
          <a:lstStyle>
            <a:lvl1pPr>
              <a:defRPr smtClean="0"/>
            </a:lvl1pPr>
          </a:lstStyle>
          <a:p>
            <a:pPr>
              <a:defRPr/>
            </a:pPr>
            <a:fld id="{1A95E445-C703-4751-83F2-FAA3193EFEE1}" type="slidenum">
              <a:rPr lang="en-US" altLang="en-US"/>
              <a:pPr>
                <a:defRPr/>
              </a:pPr>
              <a:t>‹#›</a:t>
            </a:fld>
            <a:endParaRPr lang="en-US" altLang="en-US"/>
          </a:p>
        </p:txBody>
      </p:sp>
    </p:spTree>
    <p:extLst>
      <p:ext uri="{BB962C8B-B14F-4D97-AF65-F5344CB8AC3E}">
        <p14:creationId xmlns:p14="http://schemas.microsoft.com/office/powerpoint/2010/main" val="3271072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6" name="Rectangle 25"/>
          <p:cNvSpPr>
            <a:spLocks noGrp="1" noChangeArrowheads="1"/>
          </p:cNvSpPr>
          <p:nvPr>
            <p:ph type="sldNum" sz="quarter" idx="12"/>
          </p:nvPr>
        </p:nvSpPr>
        <p:spPr>
          <a:ln/>
        </p:spPr>
        <p:txBody>
          <a:bodyPr/>
          <a:lstStyle>
            <a:lvl1pPr>
              <a:defRPr/>
            </a:lvl1pPr>
          </a:lstStyle>
          <a:p>
            <a:pPr>
              <a:defRPr/>
            </a:pPr>
            <a:fld id="{7006C9D9-7B1D-4CAD-8EAF-1C3234F42384}" type="slidenum">
              <a:rPr lang="en-US" altLang="en-US"/>
              <a:pPr>
                <a:defRPr/>
              </a:pPr>
              <a:t>‹#›</a:t>
            </a:fld>
            <a:endParaRPr lang="en-US" altLang="en-US"/>
          </a:p>
        </p:txBody>
      </p:sp>
    </p:spTree>
    <p:extLst>
      <p:ext uri="{BB962C8B-B14F-4D97-AF65-F5344CB8AC3E}">
        <p14:creationId xmlns:p14="http://schemas.microsoft.com/office/powerpoint/2010/main" val="392020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6" name="Rectangle 25"/>
          <p:cNvSpPr>
            <a:spLocks noGrp="1" noChangeArrowheads="1"/>
          </p:cNvSpPr>
          <p:nvPr>
            <p:ph type="sldNum" sz="quarter" idx="12"/>
          </p:nvPr>
        </p:nvSpPr>
        <p:spPr>
          <a:ln/>
        </p:spPr>
        <p:txBody>
          <a:bodyPr/>
          <a:lstStyle>
            <a:lvl1pPr>
              <a:defRPr/>
            </a:lvl1pPr>
          </a:lstStyle>
          <a:p>
            <a:pPr>
              <a:defRPr/>
            </a:pPr>
            <a:fld id="{147FC44E-F610-43F7-B819-E4DDFFDF409A}" type="slidenum">
              <a:rPr lang="en-US" altLang="en-US"/>
              <a:pPr>
                <a:defRPr/>
              </a:pPr>
              <a:t>‹#›</a:t>
            </a:fld>
            <a:endParaRPr lang="en-US" altLang="en-US"/>
          </a:p>
        </p:txBody>
      </p:sp>
    </p:spTree>
    <p:extLst>
      <p:ext uri="{BB962C8B-B14F-4D97-AF65-F5344CB8AC3E}">
        <p14:creationId xmlns:p14="http://schemas.microsoft.com/office/powerpoint/2010/main" val="246473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6" name="Rectangle 25"/>
          <p:cNvSpPr>
            <a:spLocks noGrp="1" noChangeArrowheads="1"/>
          </p:cNvSpPr>
          <p:nvPr>
            <p:ph type="sldNum" sz="quarter" idx="12"/>
          </p:nvPr>
        </p:nvSpPr>
        <p:spPr>
          <a:ln/>
        </p:spPr>
        <p:txBody>
          <a:bodyPr/>
          <a:lstStyle>
            <a:lvl1pPr>
              <a:defRPr/>
            </a:lvl1pPr>
          </a:lstStyle>
          <a:p>
            <a:pPr>
              <a:defRPr/>
            </a:pPr>
            <a:fld id="{2A9DBC8C-D43D-4834-8BA1-427F1BAE49B7}" type="slidenum">
              <a:rPr lang="en-US" altLang="en-US"/>
              <a:pPr>
                <a:defRPr/>
              </a:pPr>
              <a:t>‹#›</a:t>
            </a:fld>
            <a:endParaRPr lang="en-US" altLang="en-US"/>
          </a:p>
        </p:txBody>
      </p:sp>
    </p:spTree>
    <p:extLst>
      <p:ext uri="{BB962C8B-B14F-4D97-AF65-F5344CB8AC3E}">
        <p14:creationId xmlns:p14="http://schemas.microsoft.com/office/powerpoint/2010/main" val="255169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6" name="Rectangle 25"/>
          <p:cNvSpPr>
            <a:spLocks noGrp="1" noChangeArrowheads="1"/>
          </p:cNvSpPr>
          <p:nvPr>
            <p:ph type="sldNum" sz="quarter" idx="12"/>
          </p:nvPr>
        </p:nvSpPr>
        <p:spPr>
          <a:ln/>
        </p:spPr>
        <p:txBody>
          <a:bodyPr/>
          <a:lstStyle>
            <a:lvl1pPr>
              <a:defRPr/>
            </a:lvl1pPr>
          </a:lstStyle>
          <a:p>
            <a:pPr>
              <a:defRPr/>
            </a:pPr>
            <a:fld id="{A646F917-C56F-4E5B-AA73-6CAC66E50647}" type="slidenum">
              <a:rPr lang="en-US" altLang="en-US"/>
              <a:pPr>
                <a:defRPr/>
              </a:pPr>
              <a:t>‹#›</a:t>
            </a:fld>
            <a:endParaRPr lang="en-US" altLang="en-US"/>
          </a:p>
        </p:txBody>
      </p:sp>
    </p:spTree>
    <p:extLst>
      <p:ext uri="{BB962C8B-B14F-4D97-AF65-F5344CB8AC3E}">
        <p14:creationId xmlns:p14="http://schemas.microsoft.com/office/powerpoint/2010/main" val="132905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7" name="Rectangle 25"/>
          <p:cNvSpPr>
            <a:spLocks noGrp="1" noChangeArrowheads="1"/>
          </p:cNvSpPr>
          <p:nvPr>
            <p:ph type="sldNum" sz="quarter" idx="12"/>
          </p:nvPr>
        </p:nvSpPr>
        <p:spPr>
          <a:ln/>
        </p:spPr>
        <p:txBody>
          <a:bodyPr/>
          <a:lstStyle>
            <a:lvl1pPr>
              <a:defRPr/>
            </a:lvl1pPr>
          </a:lstStyle>
          <a:p>
            <a:pPr>
              <a:defRPr/>
            </a:pPr>
            <a:fld id="{814A3166-7A5D-4BBF-B14A-26C1E8916240}" type="slidenum">
              <a:rPr lang="en-US" altLang="en-US"/>
              <a:pPr>
                <a:defRPr/>
              </a:pPr>
              <a:t>‹#›</a:t>
            </a:fld>
            <a:endParaRPr lang="en-US" altLang="en-US"/>
          </a:p>
        </p:txBody>
      </p:sp>
    </p:spTree>
    <p:extLst>
      <p:ext uri="{BB962C8B-B14F-4D97-AF65-F5344CB8AC3E}">
        <p14:creationId xmlns:p14="http://schemas.microsoft.com/office/powerpoint/2010/main" val="379590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9" name="Rectangle 25"/>
          <p:cNvSpPr>
            <a:spLocks noGrp="1" noChangeArrowheads="1"/>
          </p:cNvSpPr>
          <p:nvPr>
            <p:ph type="sldNum" sz="quarter" idx="12"/>
          </p:nvPr>
        </p:nvSpPr>
        <p:spPr>
          <a:ln/>
        </p:spPr>
        <p:txBody>
          <a:bodyPr/>
          <a:lstStyle>
            <a:lvl1pPr>
              <a:defRPr/>
            </a:lvl1pPr>
          </a:lstStyle>
          <a:p>
            <a:pPr>
              <a:defRPr/>
            </a:pPr>
            <a:fld id="{CFCA5902-28FE-4095-88BF-F06C9583004E}" type="slidenum">
              <a:rPr lang="en-US" altLang="en-US"/>
              <a:pPr>
                <a:defRPr/>
              </a:pPr>
              <a:t>‹#›</a:t>
            </a:fld>
            <a:endParaRPr lang="en-US" altLang="en-US"/>
          </a:p>
        </p:txBody>
      </p:sp>
    </p:spTree>
    <p:extLst>
      <p:ext uri="{BB962C8B-B14F-4D97-AF65-F5344CB8AC3E}">
        <p14:creationId xmlns:p14="http://schemas.microsoft.com/office/powerpoint/2010/main" val="89856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5" name="Rectangle 25"/>
          <p:cNvSpPr>
            <a:spLocks noGrp="1" noChangeArrowheads="1"/>
          </p:cNvSpPr>
          <p:nvPr>
            <p:ph type="sldNum" sz="quarter" idx="12"/>
          </p:nvPr>
        </p:nvSpPr>
        <p:spPr>
          <a:ln/>
        </p:spPr>
        <p:txBody>
          <a:bodyPr/>
          <a:lstStyle>
            <a:lvl1pPr>
              <a:defRPr/>
            </a:lvl1pPr>
          </a:lstStyle>
          <a:p>
            <a:pPr>
              <a:defRPr/>
            </a:pPr>
            <a:fld id="{79F89334-A59E-4CC6-9F63-AD5A1D760ACD}" type="slidenum">
              <a:rPr lang="en-US" altLang="en-US"/>
              <a:pPr>
                <a:defRPr/>
              </a:pPr>
              <a:t>‹#›</a:t>
            </a:fld>
            <a:endParaRPr lang="en-US" altLang="en-US"/>
          </a:p>
        </p:txBody>
      </p:sp>
    </p:spTree>
    <p:extLst>
      <p:ext uri="{BB962C8B-B14F-4D97-AF65-F5344CB8AC3E}">
        <p14:creationId xmlns:p14="http://schemas.microsoft.com/office/powerpoint/2010/main" val="342146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4" name="Rectangle 25"/>
          <p:cNvSpPr>
            <a:spLocks noGrp="1" noChangeArrowheads="1"/>
          </p:cNvSpPr>
          <p:nvPr>
            <p:ph type="sldNum" sz="quarter" idx="12"/>
          </p:nvPr>
        </p:nvSpPr>
        <p:spPr>
          <a:ln/>
        </p:spPr>
        <p:txBody>
          <a:bodyPr/>
          <a:lstStyle>
            <a:lvl1pPr>
              <a:defRPr/>
            </a:lvl1pPr>
          </a:lstStyle>
          <a:p>
            <a:pPr>
              <a:defRPr/>
            </a:pPr>
            <a:fld id="{EF4B1DFE-69C3-4B99-881F-BB2B652C0387}" type="slidenum">
              <a:rPr lang="en-US" altLang="en-US"/>
              <a:pPr>
                <a:defRPr/>
              </a:pPr>
              <a:t>‹#›</a:t>
            </a:fld>
            <a:endParaRPr lang="en-US" altLang="en-US"/>
          </a:p>
        </p:txBody>
      </p:sp>
    </p:spTree>
    <p:extLst>
      <p:ext uri="{BB962C8B-B14F-4D97-AF65-F5344CB8AC3E}">
        <p14:creationId xmlns:p14="http://schemas.microsoft.com/office/powerpoint/2010/main" val="189077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7" name="Rectangle 25"/>
          <p:cNvSpPr>
            <a:spLocks noGrp="1" noChangeArrowheads="1"/>
          </p:cNvSpPr>
          <p:nvPr>
            <p:ph type="sldNum" sz="quarter" idx="12"/>
          </p:nvPr>
        </p:nvSpPr>
        <p:spPr>
          <a:ln/>
        </p:spPr>
        <p:txBody>
          <a:bodyPr/>
          <a:lstStyle>
            <a:lvl1pPr>
              <a:defRPr/>
            </a:lvl1pPr>
          </a:lstStyle>
          <a:p>
            <a:pPr>
              <a:defRPr/>
            </a:pPr>
            <a:fld id="{F0B768F0-E0F7-42A3-AC72-0D389867063C}" type="slidenum">
              <a:rPr lang="en-US" altLang="en-US"/>
              <a:pPr>
                <a:defRPr/>
              </a:pPr>
              <a:t>‹#›</a:t>
            </a:fld>
            <a:endParaRPr lang="en-US" altLang="en-US"/>
          </a:p>
        </p:txBody>
      </p:sp>
    </p:spTree>
    <p:extLst>
      <p:ext uri="{BB962C8B-B14F-4D97-AF65-F5344CB8AC3E}">
        <p14:creationId xmlns:p14="http://schemas.microsoft.com/office/powerpoint/2010/main" val="228166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r>
              <a:rPr lang="en-US"/>
              <a:t>Social Engineering and Sustainable Development</a:t>
            </a:r>
          </a:p>
        </p:txBody>
      </p:sp>
      <p:sp>
        <p:nvSpPr>
          <p:cNvPr id="7" name="Rectangle 25"/>
          <p:cNvSpPr>
            <a:spLocks noGrp="1" noChangeArrowheads="1"/>
          </p:cNvSpPr>
          <p:nvPr>
            <p:ph type="sldNum" sz="quarter" idx="12"/>
          </p:nvPr>
        </p:nvSpPr>
        <p:spPr>
          <a:ln/>
        </p:spPr>
        <p:txBody>
          <a:bodyPr/>
          <a:lstStyle>
            <a:lvl1pPr>
              <a:defRPr/>
            </a:lvl1pPr>
          </a:lstStyle>
          <a:p>
            <a:pPr>
              <a:defRPr/>
            </a:pPr>
            <a:fld id="{EC3644D9-7307-4855-B803-D6424211768B}" type="slidenum">
              <a:rPr lang="en-US" altLang="en-US"/>
              <a:pPr>
                <a:defRPr/>
              </a:pPr>
              <a:t>‹#›</a:t>
            </a:fld>
            <a:endParaRPr lang="en-US" altLang="en-US"/>
          </a:p>
        </p:txBody>
      </p:sp>
    </p:spTree>
    <p:extLst>
      <p:ext uri="{BB962C8B-B14F-4D97-AF65-F5344CB8AC3E}">
        <p14:creationId xmlns:p14="http://schemas.microsoft.com/office/powerpoint/2010/main" val="250810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5632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633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633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633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6341"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43"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56344"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r>
              <a:rPr lang="en-US"/>
              <a:t>Social Engineering and Sustainable Development</a:t>
            </a:r>
          </a:p>
        </p:txBody>
      </p:sp>
      <p:sp>
        <p:nvSpPr>
          <p:cNvPr id="56345"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EF69ECC5-8DE9-46E9-B0ED-D67944060A2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t>007. Relationship of Social Capital and Collective Actions</a:t>
            </a:r>
          </a:p>
        </p:txBody>
      </p:sp>
      <p:sp>
        <p:nvSpPr>
          <p:cNvPr id="4" name="Subtitle 3"/>
          <p:cNvSpPr>
            <a:spLocks noGrp="1"/>
          </p:cNvSpPr>
          <p:nvPr>
            <p:ph type="subTitle" sz="quarter" idx="1"/>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914400"/>
            <a:ext cx="8229600" cy="4530725"/>
          </a:xfrm>
        </p:spPr>
        <p:txBody>
          <a:bodyPr/>
          <a:lstStyle/>
          <a:p>
            <a:pPr algn="just" eaLnBrk="1" hangingPunct="1">
              <a:lnSpc>
                <a:spcPct val="80000"/>
              </a:lnSpc>
              <a:defRPr/>
            </a:pPr>
            <a:r>
              <a:rPr lang="en-US" sz="2800" dirty="0" smtClean="0"/>
              <a:t>In short, the function of social capital is to facilitate collective actions through influencing incentives/ motivation, thus affecting efficiency of personal behavior and the outcome at societal level. </a:t>
            </a:r>
          </a:p>
          <a:p>
            <a:pPr algn="just" eaLnBrk="1" hangingPunct="1">
              <a:lnSpc>
                <a:spcPct val="80000"/>
              </a:lnSpc>
              <a:defRPr/>
            </a:pPr>
            <a:r>
              <a:rPr lang="en-US" sz="2800" dirty="0" smtClean="0"/>
              <a:t>Without trust, the transfer of rights and control and exchange of resources is not possible and social capital plays facilitating function in this process.  </a:t>
            </a:r>
          </a:p>
          <a:p>
            <a:pPr algn="just" eaLnBrk="1" hangingPunct="1">
              <a:lnSpc>
                <a:spcPct val="80000"/>
              </a:lnSpc>
              <a:defRPr/>
            </a:pPr>
            <a:r>
              <a:rPr lang="en-US" sz="2800" dirty="0" smtClean="0"/>
              <a:t>This is why accumulation of hard capital does not necessarily contribute to development.  </a:t>
            </a:r>
          </a:p>
          <a:p>
            <a:pPr algn="just" eaLnBrk="1" hangingPunct="1">
              <a:lnSpc>
                <a:spcPct val="80000"/>
              </a:lnSpc>
              <a:defRPr/>
            </a:pPr>
            <a:r>
              <a:rPr lang="en-US" sz="2800" dirty="0" smtClean="0"/>
              <a:t>Human resource development through education, capacity building and learning to read and write does not lead to development since the efficiency of capital use remains low without collective utilization through collective actions.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altLang="ja-JP" sz="3200" b="0" smtClean="0">
                <a:ea typeface="ＭＳ Ｐゴシック" charset="-128"/>
              </a:rPr>
              <a:t>Social Capital facilitates </a:t>
            </a:r>
            <a:br>
              <a:rPr lang="en-US" altLang="ja-JP" sz="3200" b="0" smtClean="0">
                <a:ea typeface="ＭＳ Ｐゴシック" charset="-128"/>
              </a:rPr>
            </a:br>
            <a:r>
              <a:rPr lang="en-US" altLang="ja-JP" sz="3200" b="0" smtClean="0">
                <a:ea typeface="ＭＳ Ｐゴシック" charset="-128"/>
              </a:rPr>
              <a:t>Collective Action?</a:t>
            </a:r>
            <a:endParaRPr lang="en-US" sz="3200" smtClean="0"/>
          </a:p>
        </p:txBody>
      </p:sp>
      <p:sp>
        <p:nvSpPr>
          <p:cNvPr id="3075" name="Rectangle 3"/>
          <p:cNvSpPr>
            <a:spLocks noGrp="1" noChangeArrowheads="1"/>
          </p:cNvSpPr>
          <p:nvPr>
            <p:ph type="body" idx="1"/>
          </p:nvPr>
        </p:nvSpPr>
        <p:spPr>
          <a:xfrm>
            <a:off x="381000" y="1524000"/>
            <a:ext cx="8229600" cy="4530725"/>
          </a:xfrm>
        </p:spPr>
        <p:txBody>
          <a:bodyPr/>
          <a:lstStyle/>
          <a:p>
            <a:pPr marL="457200" indent="-457200" algn="just" eaLnBrk="1" hangingPunct="1">
              <a:lnSpc>
                <a:spcPct val="90000"/>
              </a:lnSpc>
              <a:defRPr/>
            </a:pPr>
            <a:r>
              <a:rPr lang="en-US" sz="2800" dirty="0" smtClean="0"/>
              <a:t>There is a need to clearly define </a:t>
            </a:r>
            <a:r>
              <a:rPr lang="en-US" sz="2800" dirty="0" smtClean="0">
                <a:solidFill>
                  <a:schemeClr val="hlink"/>
                </a:solidFill>
              </a:rPr>
              <a:t>social capital in the connection with collective actions</a:t>
            </a:r>
            <a:r>
              <a:rPr lang="en-US" sz="2800" dirty="0" smtClean="0"/>
              <a:t>, </a:t>
            </a:r>
            <a:r>
              <a:rPr lang="en-US" sz="2800" dirty="0" smtClean="0">
                <a:solidFill>
                  <a:schemeClr val="hlink"/>
                </a:solidFill>
              </a:rPr>
              <a:t>generalized social trust, social learning theory</a:t>
            </a:r>
            <a:r>
              <a:rPr lang="en-US" sz="2800" dirty="0" smtClean="0"/>
              <a:t> and </a:t>
            </a:r>
            <a:r>
              <a:rPr lang="en-US" sz="2800" dirty="0" smtClean="0">
                <a:solidFill>
                  <a:schemeClr val="hlink"/>
                </a:solidFill>
              </a:rPr>
              <a:t>empowerment</a:t>
            </a:r>
            <a:r>
              <a:rPr lang="en-US" sz="2800" dirty="0" smtClean="0"/>
              <a:t> and other factors that enhance social capital. </a:t>
            </a:r>
          </a:p>
          <a:p>
            <a:pPr marL="457200" indent="-457200" algn="just" eaLnBrk="1" hangingPunct="1">
              <a:lnSpc>
                <a:spcPct val="90000"/>
              </a:lnSpc>
              <a:defRPr/>
            </a:pPr>
            <a:endParaRPr lang="en-US" sz="2800" dirty="0" smtClean="0"/>
          </a:p>
          <a:p>
            <a:pPr marL="457200" indent="-457200" algn="just" eaLnBrk="1" hangingPunct="1">
              <a:lnSpc>
                <a:spcPct val="90000"/>
              </a:lnSpc>
              <a:defRPr/>
            </a:pPr>
            <a:r>
              <a:rPr lang="en-US" altLang="ja-JP" sz="2800" dirty="0" smtClean="0">
                <a:ea typeface="ＭＳ Ｐゴシック" charset="-128"/>
              </a:rPr>
              <a:t>In the process of </a:t>
            </a:r>
            <a:r>
              <a:rPr lang="en-US" altLang="ja-JP" sz="2800" dirty="0" smtClean="0">
                <a:solidFill>
                  <a:schemeClr val="hlink"/>
                </a:solidFill>
                <a:ea typeface="ＭＳ Ｐゴシック" charset="-128"/>
              </a:rPr>
              <a:t>participatory development</a:t>
            </a:r>
            <a:r>
              <a:rPr lang="en-US" altLang="ja-JP" sz="2800" dirty="0" smtClean="0">
                <a:ea typeface="ＭＳ Ｐゴシック" charset="-128"/>
              </a:rPr>
              <a:t> the </a:t>
            </a:r>
            <a:r>
              <a:rPr lang="en-US" altLang="ja-JP" sz="2800" dirty="0" smtClean="0">
                <a:solidFill>
                  <a:schemeClr val="hlink"/>
                </a:solidFill>
                <a:ea typeface="ＭＳ Ｐゴシック" charset="-128"/>
              </a:rPr>
              <a:t>social capital facilitates to increase the efficiency of physical and human resources</a:t>
            </a:r>
            <a:r>
              <a:rPr lang="en-US" altLang="ja-JP" sz="2800" dirty="0" smtClean="0">
                <a:ea typeface="ＭＳ Ｐゴシック" charset="-128"/>
              </a:rPr>
              <a:t> because it facilitates collective actions </a:t>
            </a:r>
            <a:r>
              <a:rPr lang="en-US" altLang="ja-JP" sz="2800" dirty="0" smtClean="0">
                <a:solidFill>
                  <a:schemeClr val="hlink"/>
                </a:solidFill>
                <a:ea typeface="ＭＳ Ｐゴシック" charset="-128"/>
              </a:rPr>
              <a:t>by lowering the transaction cost of transferring the rights</a:t>
            </a:r>
            <a:r>
              <a:rPr lang="en-US" altLang="ja-JP" sz="2800" dirty="0" smtClean="0">
                <a:ea typeface="ＭＳ Ｐゴシック" charset="-128"/>
              </a:rPr>
              <a:t>. </a:t>
            </a:r>
          </a:p>
          <a:p>
            <a:pPr marL="457200" indent="-457200" eaLnBrk="1" hangingPunct="1">
              <a:lnSpc>
                <a:spcPct val="90000"/>
              </a:lnSpc>
              <a:buFont typeface="Wingdings" panose="05000000000000000000"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228600"/>
            <a:ext cx="8229600" cy="5902325"/>
          </a:xfrm>
        </p:spPr>
        <p:txBody>
          <a:bodyPr/>
          <a:lstStyle/>
          <a:p>
            <a:pPr algn="just" eaLnBrk="1" hangingPunct="1">
              <a:defRPr/>
            </a:pPr>
            <a:r>
              <a:rPr lang="en-US" altLang="ja-JP" sz="2800" dirty="0" smtClean="0">
                <a:ea typeface="ＭＳ Ｐゴシック" charset="-128"/>
              </a:rPr>
              <a:t>The </a:t>
            </a:r>
            <a:r>
              <a:rPr lang="en-US" altLang="ja-JP" sz="2800" dirty="0" smtClean="0">
                <a:solidFill>
                  <a:schemeClr val="hlink"/>
                </a:solidFill>
                <a:ea typeface="ＭＳ Ｐゴシック" charset="-128"/>
              </a:rPr>
              <a:t>exchange of resources</a:t>
            </a:r>
            <a:r>
              <a:rPr lang="en-US" altLang="ja-JP" sz="2800" dirty="0" smtClean="0">
                <a:ea typeface="ＭＳ Ｐゴシック" charset="-128"/>
              </a:rPr>
              <a:t> leads to </a:t>
            </a:r>
            <a:r>
              <a:rPr lang="en-US" altLang="ja-JP" sz="2800" dirty="0" smtClean="0">
                <a:solidFill>
                  <a:schemeClr val="hlink"/>
                </a:solidFill>
                <a:ea typeface="ＭＳ Ｐゴシック" charset="-128"/>
              </a:rPr>
              <a:t>prosperity</a:t>
            </a:r>
            <a:r>
              <a:rPr lang="en-US" altLang="ja-JP" sz="2800" dirty="0" smtClean="0">
                <a:ea typeface="ＭＳ Ｐゴシック" charset="-128"/>
              </a:rPr>
              <a:t>. </a:t>
            </a:r>
          </a:p>
          <a:p>
            <a:pPr algn="just" eaLnBrk="1" hangingPunct="1">
              <a:buFont typeface="Wingdings" panose="05000000000000000000" pitchFamily="2" charset="2"/>
              <a:buNone/>
              <a:defRPr/>
            </a:pPr>
            <a:r>
              <a:rPr lang="en-US" altLang="ja-JP" sz="2800" dirty="0" smtClean="0">
                <a:ea typeface="ＭＳ Ｐゴシック" charset="-128"/>
              </a:rPr>
              <a:t> </a:t>
            </a:r>
          </a:p>
          <a:p>
            <a:pPr algn="just" eaLnBrk="1" hangingPunct="1">
              <a:defRPr/>
            </a:pPr>
            <a:r>
              <a:rPr lang="en-US" altLang="ja-JP" sz="2800" dirty="0" smtClean="0">
                <a:ea typeface="ＭＳ Ｐゴシック" charset="-128"/>
              </a:rPr>
              <a:t>However, when the exchange of resources takes place there appear </a:t>
            </a:r>
            <a:r>
              <a:rPr lang="en-US" altLang="ja-JP" sz="2800" dirty="0" smtClean="0">
                <a:solidFill>
                  <a:schemeClr val="hlink"/>
                </a:solidFill>
                <a:ea typeface="ＭＳ Ｐゴシック" charset="-128"/>
              </a:rPr>
              <a:t>chance of rent seeking behavior</a:t>
            </a:r>
            <a:r>
              <a:rPr lang="en-US" altLang="ja-JP" sz="2800" dirty="0" smtClean="0">
                <a:ea typeface="ＭＳ Ｐゴシック" charset="-128"/>
              </a:rPr>
              <a:t> and </a:t>
            </a:r>
            <a:r>
              <a:rPr lang="en-US" altLang="ja-JP" sz="2800" dirty="0" smtClean="0">
                <a:solidFill>
                  <a:schemeClr val="hlink"/>
                </a:solidFill>
                <a:ea typeface="ＭＳ Ｐゴシック" charset="-128"/>
              </a:rPr>
              <a:t>free riding. </a:t>
            </a:r>
          </a:p>
          <a:p>
            <a:pPr algn="just" eaLnBrk="1" hangingPunct="1">
              <a:defRPr/>
            </a:pPr>
            <a:endParaRPr lang="en-US" altLang="ja-JP" sz="2800" dirty="0" smtClean="0">
              <a:solidFill>
                <a:schemeClr val="hlink"/>
              </a:solidFill>
              <a:ea typeface="ＭＳ Ｐゴシック" charset="-128"/>
            </a:endParaRPr>
          </a:p>
          <a:p>
            <a:pPr algn="just" eaLnBrk="1" hangingPunct="1">
              <a:defRPr/>
            </a:pPr>
            <a:r>
              <a:rPr lang="en-US" altLang="ja-JP" sz="2800" dirty="0" smtClean="0">
                <a:solidFill>
                  <a:schemeClr val="hlink"/>
                </a:solidFill>
                <a:ea typeface="ＭＳ Ｐゴシック" charset="-128"/>
              </a:rPr>
              <a:t>Imperfect contracts</a:t>
            </a:r>
            <a:r>
              <a:rPr lang="en-US" altLang="ja-JP" sz="2800" dirty="0" smtClean="0">
                <a:ea typeface="ＭＳ Ｐゴシック" charset="-128"/>
              </a:rPr>
              <a:t> leads to </a:t>
            </a:r>
            <a:r>
              <a:rPr lang="en-US" altLang="ja-JP" sz="2800" dirty="0" smtClean="0">
                <a:solidFill>
                  <a:schemeClr val="hlink"/>
                </a:solidFill>
                <a:ea typeface="ＭＳ Ｐゴシック" charset="-128"/>
              </a:rPr>
              <a:t>chance of shirking</a:t>
            </a:r>
            <a:r>
              <a:rPr lang="en-US" altLang="ja-JP" sz="2800" dirty="0" smtClean="0">
                <a:ea typeface="ＭＳ Ｐゴシック" charset="-128"/>
              </a:rPr>
              <a:t>.</a:t>
            </a:r>
          </a:p>
          <a:p>
            <a:pPr algn="just" eaLnBrk="1" hangingPunct="1">
              <a:defRPr/>
            </a:pPr>
            <a:endParaRPr lang="en-US" altLang="ja-JP" sz="2800" dirty="0" smtClean="0">
              <a:ea typeface="ＭＳ Ｐゴシック" charset="-128"/>
            </a:endParaRPr>
          </a:p>
          <a:p>
            <a:pPr algn="just" eaLnBrk="1" hangingPunct="1">
              <a:defRPr/>
            </a:pPr>
            <a:r>
              <a:rPr lang="en-US" altLang="ja-JP" sz="2800" dirty="0" smtClean="0">
                <a:ea typeface="ＭＳ Ｐゴシック" charset="-128"/>
              </a:rPr>
              <a:t>Chance of </a:t>
            </a:r>
            <a:r>
              <a:rPr lang="en-US" altLang="ja-JP" sz="2800" dirty="0" smtClean="0">
                <a:solidFill>
                  <a:schemeClr val="hlink"/>
                </a:solidFill>
                <a:ea typeface="ＭＳ Ｐゴシック" charset="-128"/>
              </a:rPr>
              <a:t>rent seeking behavior,</a:t>
            </a:r>
            <a:r>
              <a:rPr lang="en-US" altLang="ja-JP" sz="2800" dirty="0" smtClean="0">
                <a:ea typeface="ＭＳ Ｐゴシック" charset="-128"/>
              </a:rPr>
              <a:t> free riding and shirking </a:t>
            </a:r>
            <a:r>
              <a:rPr lang="en-US" altLang="ja-JP" sz="2800" dirty="0" smtClean="0">
                <a:solidFill>
                  <a:schemeClr val="hlink"/>
                </a:solidFill>
                <a:ea typeface="ＭＳ Ｐゴシック" charset="-128"/>
              </a:rPr>
              <a:t>obstructs exchange of resources</a:t>
            </a:r>
            <a:r>
              <a:rPr lang="en-US" altLang="ja-JP" sz="2800" dirty="0" smtClean="0">
                <a:ea typeface="ＭＳ Ｐゴシック" charset="-128"/>
              </a:rPr>
              <a:t>. </a:t>
            </a:r>
          </a:p>
          <a:p>
            <a:pPr algn="just" eaLnBrk="1" hangingPunct="1">
              <a:defRPr/>
            </a:pPr>
            <a:endParaRPr lang="en-US" sz="2800" dirty="0" smtClean="0"/>
          </a:p>
          <a:p>
            <a:pPr algn="just" eaLnBrk="1" hangingPunct="1">
              <a:defRPr/>
            </a:pPr>
            <a:r>
              <a:rPr lang="en-US" sz="2800" dirty="0" smtClean="0"/>
              <a:t>The </a:t>
            </a:r>
            <a:r>
              <a:rPr lang="en-US" sz="2800" dirty="0" smtClean="0">
                <a:solidFill>
                  <a:schemeClr val="hlink"/>
                </a:solidFill>
              </a:rPr>
              <a:t>outcome is low trust</a:t>
            </a:r>
            <a:r>
              <a:rPr lang="en-US" sz="2800" dirty="0" smtClean="0"/>
              <a:t> and </a:t>
            </a:r>
            <a:r>
              <a:rPr lang="en-US" sz="2800" dirty="0" smtClean="0">
                <a:solidFill>
                  <a:schemeClr val="hlink"/>
                </a:solidFill>
              </a:rPr>
              <a:t>less cooperation</a:t>
            </a:r>
            <a:r>
              <a:rPr lang="en-US" sz="2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304800"/>
            <a:ext cx="8229600" cy="5211763"/>
          </a:xfrm>
        </p:spPr>
        <p:txBody>
          <a:bodyPr/>
          <a:lstStyle/>
          <a:p>
            <a:pPr algn="just" eaLnBrk="1" hangingPunct="1">
              <a:lnSpc>
                <a:spcPct val="90000"/>
              </a:lnSpc>
              <a:defRPr/>
            </a:pPr>
            <a:r>
              <a:rPr lang="en-US" sz="2800" dirty="0" smtClean="0">
                <a:solidFill>
                  <a:schemeClr val="hlink"/>
                </a:solidFill>
              </a:rPr>
              <a:t>Hard capital</a:t>
            </a:r>
            <a:r>
              <a:rPr lang="en-US" sz="2800" dirty="0" smtClean="0"/>
              <a:t> and </a:t>
            </a:r>
            <a:r>
              <a:rPr lang="en-US" sz="2800" dirty="0" smtClean="0">
                <a:solidFill>
                  <a:schemeClr val="hlink"/>
                </a:solidFill>
              </a:rPr>
              <a:t>human capital</a:t>
            </a:r>
            <a:r>
              <a:rPr lang="en-US" sz="2800" dirty="0" smtClean="0"/>
              <a:t> </a:t>
            </a:r>
            <a:r>
              <a:rPr lang="en-US" sz="2800" dirty="0" smtClean="0">
                <a:solidFill>
                  <a:schemeClr val="hlink"/>
                </a:solidFill>
              </a:rPr>
              <a:t>can be transferred</a:t>
            </a:r>
            <a:r>
              <a:rPr lang="en-US" sz="2800" dirty="0" smtClean="0"/>
              <a:t> and the </a:t>
            </a:r>
            <a:r>
              <a:rPr lang="en-US" sz="2800" dirty="0" smtClean="0">
                <a:solidFill>
                  <a:schemeClr val="hlink"/>
                </a:solidFill>
              </a:rPr>
              <a:t>right to use</a:t>
            </a:r>
            <a:r>
              <a:rPr lang="en-US" sz="2800" dirty="0" smtClean="0"/>
              <a:t> in case of both capitals can be effectively and </a:t>
            </a:r>
            <a:r>
              <a:rPr lang="en-US" sz="2800" dirty="0" smtClean="0">
                <a:solidFill>
                  <a:schemeClr val="hlink"/>
                </a:solidFill>
              </a:rPr>
              <a:t>exclusively defined</a:t>
            </a:r>
            <a:r>
              <a:rPr lang="en-US" sz="2800" dirty="0" smtClean="0"/>
              <a:t>. </a:t>
            </a:r>
          </a:p>
          <a:p>
            <a:pPr algn="just" eaLnBrk="1" hangingPunct="1">
              <a:lnSpc>
                <a:spcPct val="90000"/>
              </a:lnSpc>
              <a:defRPr/>
            </a:pPr>
            <a:endParaRPr lang="en-US" sz="2800" dirty="0" smtClean="0"/>
          </a:p>
          <a:p>
            <a:pPr algn="just" eaLnBrk="1" hangingPunct="1">
              <a:lnSpc>
                <a:spcPct val="90000"/>
              </a:lnSpc>
              <a:defRPr/>
            </a:pPr>
            <a:r>
              <a:rPr lang="en-US" sz="2800" dirty="0" smtClean="0"/>
              <a:t>In this sense the </a:t>
            </a:r>
            <a:r>
              <a:rPr lang="en-US" sz="2800" dirty="0" smtClean="0">
                <a:solidFill>
                  <a:schemeClr val="hlink"/>
                </a:solidFill>
              </a:rPr>
              <a:t>hard capital and human capital</a:t>
            </a:r>
            <a:r>
              <a:rPr lang="en-US" sz="2800" dirty="0" smtClean="0"/>
              <a:t> can be considered as </a:t>
            </a:r>
            <a:r>
              <a:rPr lang="en-US" sz="2800" dirty="0" smtClean="0">
                <a:solidFill>
                  <a:schemeClr val="hlink"/>
                </a:solidFill>
              </a:rPr>
              <a:t>property </a:t>
            </a:r>
            <a:r>
              <a:rPr lang="en-US" sz="2800" dirty="0" smtClean="0"/>
              <a:t>on which exclusive property rights known as </a:t>
            </a:r>
            <a:r>
              <a:rPr lang="en-US" sz="2800" dirty="0" smtClean="0">
                <a:solidFill>
                  <a:schemeClr val="hlink"/>
                </a:solidFill>
              </a:rPr>
              <a:t>ownership can be defined</a:t>
            </a:r>
            <a:r>
              <a:rPr lang="en-US" sz="2800" dirty="0" smtClean="0"/>
              <a:t>.  </a:t>
            </a:r>
          </a:p>
          <a:p>
            <a:pPr algn="just" eaLnBrk="1" hangingPunct="1">
              <a:lnSpc>
                <a:spcPct val="90000"/>
              </a:lnSpc>
              <a:defRPr/>
            </a:pPr>
            <a:endParaRPr lang="en-US" sz="2800" dirty="0" smtClean="0"/>
          </a:p>
          <a:p>
            <a:pPr algn="just" eaLnBrk="1" hangingPunct="1">
              <a:lnSpc>
                <a:spcPct val="90000"/>
              </a:lnSpc>
              <a:defRPr/>
            </a:pPr>
            <a:r>
              <a:rPr lang="en-US" sz="2800" dirty="0" smtClean="0"/>
              <a:t>The </a:t>
            </a:r>
            <a:r>
              <a:rPr lang="en-US" sz="2800" dirty="0" smtClean="0">
                <a:solidFill>
                  <a:schemeClr val="hlink"/>
                </a:solidFill>
              </a:rPr>
              <a:t>exchange of resources</a:t>
            </a:r>
            <a:r>
              <a:rPr lang="en-US" sz="2800" dirty="0" smtClean="0"/>
              <a:t> is a type of </a:t>
            </a:r>
            <a:r>
              <a:rPr lang="en-US" sz="2800" dirty="0" smtClean="0">
                <a:solidFill>
                  <a:schemeClr val="hlink"/>
                </a:solidFill>
              </a:rPr>
              <a:t>collective action.</a:t>
            </a:r>
          </a:p>
          <a:p>
            <a:pPr algn="just" eaLnBrk="1" hangingPunct="1">
              <a:lnSpc>
                <a:spcPct val="90000"/>
              </a:lnSpc>
              <a:defRPr/>
            </a:pPr>
            <a:endParaRPr lang="en-US" sz="2800" dirty="0" smtClean="0">
              <a:solidFill>
                <a:schemeClr val="hlink"/>
              </a:solidFill>
            </a:endParaRPr>
          </a:p>
          <a:p>
            <a:pPr algn="just" eaLnBrk="1" hangingPunct="1">
              <a:lnSpc>
                <a:spcPct val="90000"/>
              </a:lnSpc>
              <a:defRPr/>
            </a:pPr>
            <a:r>
              <a:rPr lang="en-US" sz="2800" dirty="0" smtClean="0"/>
              <a:t>In general terms, </a:t>
            </a:r>
            <a:r>
              <a:rPr lang="en-US" sz="2800" dirty="0" smtClean="0">
                <a:solidFill>
                  <a:schemeClr val="hlink"/>
                </a:solidFill>
              </a:rPr>
              <a:t>transfer of right to control one’s actions to other persons</a:t>
            </a:r>
            <a:r>
              <a:rPr lang="en-US" sz="2800" dirty="0" smtClean="0"/>
              <a:t> takes place through </a:t>
            </a:r>
            <a:r>
              <a:rPr lang="en-US" sz="2800" dirty="0" smtClean="0">
                <a:solidFill>
                  <a:schemeClr val="hlink"/>
                </a:solidFill>
              </a:rPr>
              <a:t>transfer of rights to use hard and human capital</a:t>
            </a:r>
            <a:r>
              <a:rPr 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381000"/>
            <a:ext cx="8305800" cy="5749925"/>
          </a:xfrm>
        </p:spPr>
        <p:txBody>
          <a:bodyPr/>
          <a:lstStyle/>
          <a:p>
            <a:pPr algn="just" eaLnBrk="1" hangingPunct="1">
              <a:defRPr/>
            </a:pPr>
            <a:r>
              <a:rPr lang="en-US" altLang="ja-JP" sz="2800" dirty="0" smtClean="0">
                <a:ea typeface="ＭＳ Ｐゴシック" charset="-128"/>
              </a:rPr>
              <a:t>However, the </a:t>
            </a:r>
            <a:r>
              <a:rPr lang="en-US" altLang="ja-JP" sz="2800" dirty="0" smtClean="0">
                <a:solidFill>
                  <a:schemeClr val="hlink"/>
                </a:solidFill>
                <a:ea typeface="ＭＳ Ｐゴシック" charset="-128"/>
              </a:rPr>
              <a:t>social capital cannot be transferred</a:t>
            </a:r>
            <a:r>
              <a:rPr lang="en-US" altLang="ja-JP" sz="2800" dirty="0" smtClean="0">
                <a:ea typeface="ＭＳ Ｐゴシック" charset="-128"/>
              </a:rPr>
              <a:t> in the </a:t>
            </a:r>
            <a:r>
              <a:rPr lang="en-US" altLang="ja-JP" sz="2800" dirty="0" smtClean="0">
                <a:solidFill>
                  <a:schemeClr val="hlink"/>
                </a:solidFill>
                <a:ea typeface="ＭＳ Ｐゴシック" charset="-128"/>
              </a:rPr>
              <a:t>same fashion as physical and human capital</a:t>
            </a:r>
            <a:r>
              <a:rPr lang="en-US" altLang="ja-JP" sz="2800" dirty="0" smtClean="0">
                <a:ea typeface="ＭＳ Ｐゴシック" charset="-128"/>
              </a:rPr>
              <a:t>. </a:t>
            </a:r>
          </a:p>
          <a:p>
            <a:pPr algn="just" eaLnBrk="1" hangingPunct="1">
              <a:defRPr/>
            </a:pPr>
            <a:endParaRPr lang="en-US" altLang="ja-JP" sz="2800" dirty="0" smtClean="0">
              <a:ea typeface="ＭＳ Ｐゴシック" charset="-128"/>
            </a:endParaRPr>
          </a:p>
          <a:p>
            <a:pPr algn="just" eaLnBrk="1" hangingPunct="1">
              <a:defRPr/>
            </a:pPr>
            <a:r>
              <a:rPr lang="en-US" altLang="ja-JP" sz="2800" dirty="0" smtClean="0">
                <a:ea typeface="ＭＳ Ｐゴシック" charset="-128"/>
              </a:rPr>
              <a:t>Unlike the other two resources, </a:t>
            </a:r>
            <a:r>
              <a:rPr lang="en-US" altLang="ja-JP" sz="2800" dirty="0" smtClean="0">
                <a:solidFill>
                  <a:schemeClr val="hlink"/>
                </a:solidFill>
                <a:ea typeface="ＭＳ Ｐゴシック" charset="-128"/>
              </a:rPr>
              <a:t>social capital exists within the relationship</a:t>
            </a:r>
            <a:r>
              <a:rPr lang="en-US" altLang="ja-JP" sz="2800" dirty="0" smtClean="0">
                <a:ea typeface="ＭＳ Ｐゴシック" charset="-128"/>
              </a:rPr>
              <a:t> and it </a:t>
            </a:r>
            <a:r>
              <a:rPr lang="en-US" altLang="ja-JP" sz="2800" dirty="0" smtClean="0">
                <a:solidFill>
                  <a:schemeClr val="hlink"/>
                </a:solidFill>
                <a:ea typeface="ＭＳ Ｐゴシック" charset="-128"/>
              </a:rPr>
              <a:t>cannot belong to one person. </a:t>
            </a:r>
          </a:p>
          <a:p>
            <a:pPr algn="just" eaLnBrk="1" hangingPunct="1">
              <a:defRPr/>
            </a:pPr>
            <a:endParaRPr lang="en-US" altLang="ja-JP" sz="2800" dirty="0" smtClean="0">
              <a:solidFill>
                <a:schemeClr val="hlink"/>
              </a:solidFill>
              <a:ea typeface="ＭＳ Ｐゴシック" charset="-128"/>
            </a:endParaRPr>
          </a:p>
          <a:p>
            <a:pPr algn="just" eaLnBrk="1" hangingPunct="1">
              <a:defRPr/>
            </a:pPr>
            <a:r>
              <a:rPr lang="en-US" altLang="ja-JP" sz="2800" dirty="0" smtClean="0">
                <a:ea typeface="ＭＳ Ｐゴシック" charset="-128"/>
              </a:rPr>
              <a:t>Unlike physical and human capital, </a:t>
            </a:r>
            <a:r>
              <a:rPr lang="en-US" altLang="ja-JP" sz="2800" dirty="0" smtClean="0">
                <a:solidFill>
                  <a:schemeClr val="hlink"/>
                </a:solidFill>
                <a:ea typeface="ＭＳ Ｐゴシック" charset="-128"/>
              </a:rPr>
              <a:t>it does not function by exchange through ownership rights</a:t>
            </a:r>
            <a:r>
              <a:rPr lang="en-US" altLang="ja-JP" sz="2800" dirty="0" smtClean="0">
                <a:ea typeface="ＭＳ Ｐゴシック" charset="-128"/>
              </a:rPr>
              <a:t>, but it works by </a:t>
            </a:r>
            <a:r>
              <a:rPr lang="en-US" altLang="ja-JP" sz="2800" dirty="0" smtClean="0">
                <a:solidFill>
                  <a:schemeClr val="hlink"/>
                </a:solidFill>
                <a:ea typeface="ＭＳ Ｐゴシック" charset="-128"/>
              </a:rPr>
              <a:t>facilitation of transfer of right to control one</a:t>
            </a:r>
            <a:r>
              <a:rPr lang="en-US" altLang="ja-JP" sz="2800" dirty="0" smtClean="0">
                <a:solidFill>
                  <a:schemeClr val="hlink"/>
                </a:solidFill>
                <a:latin typeface="Arial"/>
                <a:ea typeface="ＭＳ Ｐゴシック" charset="-128"/>
              </a:rPr>
              <a:t>’</a:t>
            </a:r>
            <a:r>
              <a:rPr lang="en-US" altLang="ja-JP" sz="2800" dirty="0" smtClean="0">
                <a:solidFill>
                  <a:schemeClr val="hlink"/>
                </a:solidFill>
                <a:ea typeface="ＭＳ Ｐゴシック" charset="-128"/>
              </a:rPr>
              <a:t>s action from one person to another</a:t>
            </a:r>
            <a:r>
              <a:rPr lang="en-US" altLang="ja-JP" sz="2800" dirty="0" smtClean="0">
                <a:ea typeface="ＭＳ Ｐゴシック" charset="-128"/>
              </a:rPr>
              <a:t>. </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838200"/>
            <a:ext cx="8229600" cy="4530725"/>
          </a:xfrm>
        </p:spPr>
        <p:txBody>
          <a:bodyPr/>
          <a:lstStyle/>
          <a:p>
            <a:pPr algn="just" eaLnBrk="1" hangingPunct="1">
              <a:lnSpc>
                <a:spcPct val="90000"/>
              </a:lnSpc>
              <a:defRPr/>
            </a:pPr>
            <a:r>
              <a:rPr lang="en-US" dirty="0" smtClean="0"/>
              <a:t>In other words </a:t>
            </a:r>
            <a:r>
              <a:rPr lang="en-US" dirty="0" smtClean="0">
                <a:solidFill>
                  <a:schemeClr val="hlink"/>
                </a:solidFill>
              </a:rPr>
              <a:t>social capital facilitates collective actions</a:t>
            </a:r>
            <a:r>
              <a:rPr lang="en-US" dirty="0" smtClean="0"/>
              <a:t> through </a:t>
            </a:r>
            <a:r>
              <a:rPr lang="en-US" dirty="0" smtClean="0">
                <a:solidFill>
                  <a:schemeClr val="hlink"/>
                </a:solidFill>
              </a:rPr>
              <a:t>influencing incentives and motivation. </a:t>
            </a:r>
          </a:p>
          <a:p>
            <a:pPr algn="just" eaLnBrk="1" hangingPunct="1">
              <a:lnSpc>
                <a:spcPct val="90000"/>
              </a:lnSpc>
              <a:defRPr/>
            </a:pPr>
            <a:endParaRPr lang="en-US" dirty="0" smtClean="0">
              <a:solidFill>
                <a:schemeClr val="hlink"/>
              </a:solidFill>
            </a:endParaRPr>
          </a:p>
          <a:p>
            <a:pPr algn="just" eaLnBrk="1" hangingPunct="1">
              <a:lnSpc>
                <a:spcPct val="90000"/>
              </a:lnSpc>
              <a:defRPr/>
            </a:pPr>
            <a:r>
              <a:rPr lang="en-US" dirty="0" smtClean="0"/>
              <a:t>This affects </a:t>
            </a:r>
            <a:r>
              <a:rPr lang="en-US" dirty="0" smtClean="0">
                <a:solidFill>
                  <a:schemeClr val="hlink"/>
                </a:solidFill>
              </a:rPr>
              <a:t>efficiency of personal behavior</a:t>
            </a:r>
            <a:r>
              <a:rPr lang="en-US" dirty="0" smtClean="0"/>
              <a:t> and the </a:t>
            </a:r>
            <a:r>
              <a:rPr lang="en-US" dirty="0" smtClean="0">
                <a:solidFill>
                  <a:schemeClr val="hlink"/>
                </a:solidFill>
              </a:rPr>
              <a:t>outcome at societal level</a:t>
            </a:r>
            <a:r>
              <a:rPr lang="en-US" dirty="0" smtClean="0"/>
              <a:t>.  </a:t>
            </a:r>
          </a:p>
          <a:p>
            <a:pPr algn="just" eaLnBrk="1" hangingPunct="1">
              <a:lnSpc>
                <a:spcPct val="90000"/>
              </a:lnSpc>
              <a:defRPr/>
            </a:pPr>
            <a:endParaRPr lang="en-US" dirty="0" smtClean="0"/>
          </a:p>
          <a:p>
            <a:pPr algn="just" eaLnBrk="1" hangingPunct="1">
              <a:lnSpc>
                <a:spcPct val="90000"/>
              </a:lnSpc>
              <a:defRPr/>
            </a:pPr>
            <a:r>
              <a:rPr lang="en-US" dirty="0" smtClean="0"/>
              <a:t>How </a:t>
            </a:r>
            <a:r>
              <a:rPr lang="en-US" dirty="0" smtClean="0">
                <a:solidFill>
                  <a:schemeClr val="hlink"/>
                </a:solidFill>
              </a:rPr>
              <a:t>efficiently the hard capital is used, depends on human capital</a:t>
            </a:r>
            <a:r>
              <a:rPr lang="en-US" dirty="0" smtClean="0"/>
              <a:t>. The </a:t>
            </a:r>
            <a:r>
              <a:rPr lang="en-US" dirty="0" smtClean="0">
                <a:solidFill>
                  <a:schemeClr val="hlink"/>
                </a:solidFill>
              </a:rPr>
              <a:t>efficiency of human capital depends on social capital</a:t>
            </a:r>
            <a:r>
              <a:rPr lang="en-U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533400"/>
            <a:ext cx="8229600" cy="6096000"/>
          </a:xfrm>
        </p:spPr>
        <p:txBody>
          <a:bodyPr/>
          <a:lstStyle/>
          <a:p>
            <a:pPr algn="just" eaLnBrk="1" hangingPunct="1">
              <a:lnSpc>
                <a:spcPct val="80000"/>
              </a:lnSpc>
              <a:defRPr/>
            </a:pPr>
            <a:r>
              <a:rPr lang="en-US" altLang="ja-JP" sz="2800" dirty="0" smtClean="0">
                <a:ea typeface="ＭＳ Ｐゴシック" charset="-128"/>
              </a:rPr>
              <a:t>Trust is one good example of social capital.  Under situations where the rent seeking is possible, </a:t>
            </a:r>
            <a:r>
              <a:rPr lang="en-US" altLang="ja-JP" sz="2800" dirty="0" smtClean="0">
                <a:solidFill>
                  <a:schemeClr val="hlink"/>
                </a:solidFill>
                <a:ea typeface="ＭＳ Ｐゴシック" charset="-128"/>
              </a:rPr>
              <a:t>trustful relationships facilitate cooperative behavior without paying monitoring cost</a:t>
            </a:r>
            <a:r>
              <a:rPr lang="en-US" altLang="ja-JP" sz="2800" dirty="0" smtClean="0">
                <a:ea typeface="ＭＳ Ｐゴシック" charset="-128"/>
              </a:rPr>
              <a:t>. </a:t>
            </a:r>
          </a:p>
          <a:p>
            <a:pPr algn="just" eaLnBrk="1" hangingPunct="1">
              <a:lnSpc>
                <a:spcPct val="80000"/>
              </a:lnSpc>
              <a:defRPr/>
            </a:pPr>
            <a:endParaRPr lang="en-US" altLang="ja-JP" sz="2800" dirty="0" smtClean="0">
              <a:ea typeface="ＭＳ Ｐゴシック" charset="-128"/>
            </a:endParaRPr>
          </a:p>
          <a:p>
            <a:pPr algn="just" eaLnBrk="1" hangingPunct="1">
              <a:lnSpc>
                <a:spcPct val="80000"/>
              </a:lnSpc>
              <a:defRPr/>
            </a:pPr>
            <a:r>
              <a:rPr lang="en-US" altLang="ja-JP" sz="2800" dirty="0" smtClean="0">
                <a:ea typeface="ＭＳ Ｐゴシック" charset="-128"/>
              </a:rPr>
              <a:t>Trust, in more general, the </a:t>
            </a:r>
            <a:r>
              <a:rPr lang="en-US" altLang="ja-JP" sz="2800" dirty="0" smtClean="0">
                <a:solidFill>
                  <a:schemeClr val="hlink"/>
                </a:solidFill>
                <a:ea typeface="ＭＳ Ｐゴシック" charset="-128"/>
              </a:rPr>
              <a:t>social capital lower the transaction cost thus facilitating collective actions</a:t>
            </a:r>
            <a:r>
              <a:rPr lang="en-US" altLang="ja-JP" sz="2800" dirty="0" smtClean="0">
                <a:ea typeface="ＭＳ Ｐゴシック" charset="-128"/>
              </a:rPr>
              <a:t>. </a:t>
            </a:r>
          </a:p>
          <a:p>
            <a:pPr algn="just" eaLnBrk="1" hangingPunct="1">
              <a:lnSpc>
                <a:spcPct val="80000"/>
              </a:lnSpc>
              <a:defRPr/>
            </a:pPr>
            <a:endParaRPr lang="en-US" altLang="ja-JP" sz="2800" dirty="0" smtClean="0">
              <a:ea typeface="ＭＳ Ｐゴシック" charset="-128"/>
            </a:endParaRPr>
          </a:p>
          <a:p>
            <a:pPr algn="just" eaLnBrk="1" hangingPunct="1">
              <a:lnSpc>
                <a:spcPct val="80000"/>
              </a:lnSpc>
              <a:defRPr/>
            </a:pPr>
            <a:r>
              <a:rPr lang="en-US" altLang="ja-JP" sz="2800" dirty="0" smtClean="0">
                <a:ea typeface="ＭＳ Ｐゴシック" charset="-128"/>
              </a:rPr>
              <a:t>Referring to eighteenth century Scottish philosopher David Hume, Putnam (1993, p. 163-164) mentions that </a:t>
            </a:r>
            <a:r>
              <a:rPr lang="en-US" altLang="ja-JP" sz="2800" dirty="0" smtClean="0">
                <a:solidFill>
                  <a:schemeClr val="hlink"/>
                </a:solidFill>
                <a:ea typeface="ＭＳ Ｐゴシック" charset="-128"/>
              </a:rPr>
              <a:t>in the absence of a credible mutual commitment, each individual has an incentive to defect and become a free rider</a:t>
            </a:r>
            <a:r>
              <a:rPr lang="en-US" altLang="ja-JP" sz="2800" dirty="0" smtClean="0">
                <a:ea typeface="ＭＳ Ｐゴシック" charset="-128"/>
              </a:rPr>
              <a:t>. </a:t>
            </a:r>
          </a:p>
          <a:p>
            <a:pPr algn="just" eaLnBrk="1" hangingPunct="1">
              <a:lnSpc>
                <a:spcPct val="80000"/>
              </a:lnSpc>
              <a:defRPr/>
            </a:pPr>
            <a:endParaRPr lang="en-US" altLang="ja-JP" sz="2800" dirty="0" smtClean="0">
              <a:ea typeface="ＭＳ Ｐゴシック" charset="-128"/>
            </a:endParaRPr>
          </a:p>
          <a:p>
            <a:pPr algn="just" eaLnBrk="1" hangingPunct="1">
              <a:lnSpc>
                <a:spcPct val="80000"/>
              </a:lnSpc>
              <a:defRPr/>
            </a:pPr>
            <a:r>
              <a:rPr lang="en-US" altLang="ja-JP" sz="2800" dirty="0" smtClean="0">
                <a:solidFill>
                  <a:schemeClr val="hlink"/>
                </a:solidFill>
                <a:ea typeface="ＭＳ Ｐゴシック" charset="-128"/>
              </a:rPr>
              <a:t>Trust is therefore essential for cooperation</a:t>
            </a:r>
            <a:r>
              <a:rPr lang="en-US" altLang="ja-JP" sz="2800" dirty="0" smtClean="0">
                <a:ea typeface="ＭＳ Ｐゴシック" charset="-128"/>
              </a:rPr>
              <a:t>.</a:t>
            </a: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lgn="just" eaLnBrk="1" hangingPunct="1">
              <a:defRPr/>
            </a:pPr>
            <a:r>
              <a:rPr lang="en-US" altLang="ja-JP" dirty="0" smtClean="0">
                <a:ea typeface="ＭＳ Ｐゴシック" charset="-128"/>
              </a:rPr>
              <a:t>Gambetta (1988) argues the </a:t>
            </a:r>
            <a:r>
              <a:rPr lang="en-US" altLang="ja-JP" dirty="0" smtClean="0">
                <a:solidFill>
                  <a:schemeClr val="hlink"/>
                </a:solidFill>
                <a:ea typeface="ＭＳ Ｐゴシック" charset="-128"/>
              </a:rPr>
              <a:t>verifiable and enforceable commitments are necessary for cooperative actions</a:t>
            </a:r>
            <a:r>
              <a:rPr lang="en-US" altLang="ja-JP" dirty="0" smtClean="0">
                <a:ea typeface="ＭＳ Ｐゴシック" charset="-128"/>
              </a:rPr>
              <a:t> but the </a:t>
            </a:r>
            <a:r>
              <a:rPr lang="en-US" altLang="ja-JP" dirty="0" smtClean="0">
                <a:solidFill>
                  <a:schemeClr val="hlink"/>
                </a:solidFill>
                <a:ea typeface="ＭＳ Ｐゴシック" charset="-128"/>
              </a:rPr>
              <a:t>societies, which heavily rely on the use of force, are likely to be less efficient</a:t>
            </a:r>
            <a:r>
              <a:rPr lang="en-US" altLang="ja-JP" dirty="0" smtClean="0">
                <a:ea typeface="ＭＳ Ｐゴシック" charset="-128"/>
              </a:rPr>
              <a:t>, </a:t>
            </a:r>
            <a:r>
              <a:rPr lang="en-US" altLang="ja-JP" dirty="0" smtClean="0">
                <a:solidFill>
                  <a:schemeClr val="hlink"/>
                </a:solidFill>
                <a:ea typeface="ＭＳ Ｐゴシック" charset="-128"/>
              </a:rPr>
              <a:t>more costly</a:t>
            </a:r>
            <a:r>
              <a:rPr lang="en-US" altLang="ja-JP" dirty="0" smtClean="0">
                <a:ea typeface="ＭＳ Ｐゴシック" charset="-128"/>
              </a:rPr>
              <a:t>, and </a:t>
            </a:r>
            <a:r>
              <a:rPr lang="en-US" altLang="ja-JP" dirty="0" smtClean="0">
                <a:solidFill>
                  <a:schemeClr val="hlink"/>
                </a:solidFill>
                <a:ea typeface="ＭＳ Ｐゴシック" charset="-128"/>
              </a:rPr>
              <a:t>more unpleasant</a:t>
            </a:r>
            <a:r>
              <a:rPr lang="en-US" altLang="ja-JP" dirty="0" smtClean="0">
                <a:ea typeface="ＭＳ Ｐゴシック" charset="-128"/>
              </a:rPr>
              <a:t> than those </a:t>
            </a:r>
            <a:r>
              <a:rPr lang="en-US" altLang="ja-JP" dirty="0" smtClean="0">
                <a:solidFill>
                  <a:schemeClr val="hlink"/>
                </a:solidFill>
                <a:ea typeface="ＭＳ Ｐゴシック" charset="-128"/>
              </a:rPr>
              <a:t>where trust is maintained by other means</a:t>
            </a:r>
            <a:r>
              <a:rPr lang="en-US" altLang="ja-JP" dirty="0" smtClean="0">
                <a:ea typeface="ＭＳ Ｐゴシック" charset="-128"/>
              </a:rPr>
              <a:t>. </a:t>
            </a:r>
          </a:p>
          <a:p>
            <a:pPr eaLnBrk="1" hangingPunct="1">
              <a:defRPr/>
            </a:pPr>
            <a:endParaRPr lang="en-US" altLang="ja-JP" sz="2800" dirty="0" smtClean="0">
              <a:ea typeface="ＭＳ Ｐゴシック" charset="-128"/>
            </a:endParaRP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81000" y="533400"/>
            <a:ext cx="8229600" cy="4530725"/>
          </a:xfrm>
        </p:spPr>
        <p:txBody>
          <a:bodyPr/>
          <a:lstStyle/>
          <a:p>
            <a:pPr algn="just" eaLnBrk="1" hangingPunct="1">
              <a:lnSpc>
                <a:spcPct val="90000"/>
              </a:lnSpc>
              <a:defRPr/>
            </a:pPr>
            <a:r>
              <a:rPr lang="en-US" sz="2800" dirty="0" smtClean="0"/>
              <a:t>Volunteer cooperation is easier in a community that inherits a substantial stock of social capital.  </a:t>
            </a:r>
          </a:p>
          <a:p>
            <a:pPr algn="just" eaLnBrk="1" hangingPunct="1">
              <a:lnSpc>
                <a:spcPct val="90000"/>
              </a:lnSpc>
              <a:defRPr/>
            </a:pPr>
            <a:r>
              <a:rPr lang="en-US" sz="2800" dirty="0" smtClean="0"/>
              <a:t>A group whose members manifest trustworthiness and place extensive trust in one another will be able to accomplish much more than a comparable group lacking that trustworthiness and trust (Coleman, 1990).  </a:t>
            </a:r>
          </a:p>
          <a:p>
            <a:pPr algn="just" eaLnBrk="1" hangingPunct="1">
              <a:lnSpc>
                <a:spcPct val="90000"/>
              </a:lnSpc>
              <a:defRPr/>
            </a:pPr>
            <a:r>
              <a:rPr lang="en-US" sz="2800" dirty="0" smtClean="0"/>
              <a:t>Social capital is based in social structural relations through which allocation of rights to control actions take place.  </a:t>
            </a:r>
          </a:p>
          <a:p>
            <a:pPr algn="just" eaLnBrk="1" hangingPunct="1">
              <a:lnSpc>
                <a:spcPct val="90000"/>
              </a:lnSpc>
              <a:defRPr/>
            </a:pPr>
            <a:r>
              <a:rPr lang="en-US" sz="2800" dirty="0" smtClean="0"/>
              <a:t>In communities with high stock of social capital the trust, honesty, law abidingness, cooperation, fair dealing and readiness to follow high standards are common features to observe.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149</TotalTime>
  <Words>704</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 New Roman</vt:lpstr>
      <vt:lpstr>Arial</vt:lpstr>
      <vt:lpstr>Wingdings</vt:lpstr>
      <vt:lpstr>ＭＳ Ｐゴシック</vt:lpstr>
      <vt:lpstr>Maple</vt:lpstr>
      <vt:lpstr>007. Relationship of Social Capital and Collective Actions</vt:lpstr>
      <vt:lpstr>Social Capital facilitates  Collective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Relationship of Social Capital and Collective Actions</dc:title>
  <dc:creator>Faheem</dc:creator>
  <cp:lastModifiedBy>Home</cp:lastModifiedBy>
  <cp:revision>36</cp:revision>
  <dcterms:created xsi:type="dcterms:W3CDTF">2008-11-11T05:46:50Z</dcterms:created>
  <dcterms:modified xsi:type="dcterms:W3CDTF">2020-04-26T10:43:12Z</dcterms:modified>
</cp:coreProperties>
</file>